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8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9144000" cy="5143500" type="screen16x9"/>
  <p:notesSz cx="6858000" cy="9144000"/>
  <p:embeddedFontLst>
    <p:embeddedFont>
      <p:font typeface="Google Sans" panose="020B0604020202020204" charset="0"/>
      <p:regular r:id="rId16"/>
      <p:bold r:id="rId17"/>
      <p:italic r:id="rId18"/>
      <p:boldItalic r:id="rId19"/>
    </p:embeddedFont>
    <p:embeddedFont>
      <p:font typeface="Google Sans Medium" panose="020B060402020202020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754DA0A-6F2E-48AD-95FB-F454E6A5E1A5}" v="7" dt="2025-07-02T16:06:50.409"/>
  </p1510:revLst>
</p1510:revInfo>
</file>

<file path=ppt/tableStyles.xml><?xml version="1.0" encoding="utf-8"?>
<a:tblStyleLst xmlns:a="http://schemas.openxmlformats.org/drawingml/2006/main" def="{5780A1A9-83D7-4614-AF2A-A865EB82643E}">
  <a:tblStyle styleId="{5780A1A9-83D7-4614-AF2A-A865EB82643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660" autoAdjust="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624071705a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624071705a_0_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624071705a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624071705a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624071705a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624071705a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3624071705a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3624071705a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6240df152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6240df152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3624071705a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3624071705a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3624071705a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3624071705a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624071705a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624071705a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624071705a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624071705a_0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624071705a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624071705a_0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624071705a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624071705a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 bwMode="invGray"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 title="Artboard eee– 1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/>
        </p:nvSpPr>
        <p:spPr>
          <a:xfrm>
            <a:off x="308425" y="3319373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Team Name : Quantum Draft</a:t>
            </a:r>
            <a:endParaRPr sz="1600" dirty="0">
              <a:solidFill>
                <a:srgbClr val="202729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328730" y="4269210"/>
            <a:ext cx="8520600" cy="4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lvl="0">
              <a:lnSpc>
                <a:spcPct val="70000"/>
              </a:lnSpc>
            </a:pPr>
            <a:r>
              <a:rPr lang="en-GB" sz="1600" dirty="0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Problem Statement : </a:t>
            </a:r>
            <a:r>
              <a:rPr lang="en-US" b="1" dirty="0"/>
              <a:t>Simulation/Modelling of Forest Fire Spread using AI/ML techniques.</a:t>
            </a:r>
            <a:endParaRPr sz="1600" dirty="0">
              <a:solidFill>
                <a:srgbClr val="202729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sp>
        <p:nvSpPr>
          <p:cNvPr id="57" name="Google Shape;57;p13"/>
          <p:cNvSpPr txBox="1"/>
          <p:nvPr/>
        </p:nvSpPr>
        <p:spPr>
          <a:xfrm>
            <a:off x="310163" y="3794133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Team Leader Name : </a:t>
            </a:r>
            <a:r>
              <a:rPr lang="en-GB" sz="1600" dirty="0" err="1">
                <a:solidFill>
                  <a:srgbClr val="202729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Rashvandh.A</a:t>
            </a:r>
            <a:endParaRPr sz="1600" dirty="0">
              <a:solidFill>
                <a:srgbClr val="202729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1" title="Artboard eee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1"/>
          <p:cNvSpPr txBox="1"/>
          <p:nvPr/>
        </p:nvSpPr>
        <p:spPr>
          <a:xfrm>
            <a:off x="0" y="1010586"/>
            <a:ext cx="9144000" cy="408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Technologies to be used in the solution:</a:t>
            </a:r>
            <a:endParaRPr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5F6EE62-632C-03C1-563E-6EF42D6681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3454092"/>
              </p:ext>
            </p:extLst>
          </p:nvPr>
        </p:nvGraphicFramePr>
        <p:xfrm>
          <a:off x="591446" y="1722950"/>
          <a:ext cx="7961108" cy="2133600"/>
        </p:xfrm>
        <a:graphic>
          <a:graphicData uri="http://schemas.openxmlformats.org/drawingml/2006/table">
            <a:tbl>
              <a:tblPr/>
              <a:tblGrid>
                <a:gridCol w="3980554">
                  <a:extLst>
                    <a:ext uri="{9D8B030D-6E8A-4147-A177-3AD203B41FA5}">
                      <a16:colId xmlns:a16="http://schemas.microsoft.com/office/drawing/2014/main" val="67735780"/>
                    </a:ext>
                  </a:extLst>
                </a:gridCol>
                <a:gridCol w="3980554">
                  <a:extLst>
                    <a:ext uri="{9D8B030D-6E8A-4147-A177-3AD203B41FA5}">
                      <a16:colId xmlns:a16="http://schemas.microsoft.com/office/drawing/2014/main" val="330199964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IN" dirty="0"/>
                        <a:t>Purpose 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Tools/Libraries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3931329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Geospatial Processing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/>
                        <a:t>Rasterio, GDAL, GeoPandas, xarray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7573471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AI/ML Modeling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TensorFlow, </a:t>
                      </a:r>
                      <a:r>
                        <a:rPr lang="en-IN" dirty="0" err="1"/>
                        <a:t>Keras</a:t>
                      </a:r>
                      <a:r>
                        <a:rPr lang="en-IN" dirty="0"/>
                        <a:t>, </a:t>
                      </a:r>
                      <a:r>
                        <a:rPr lang="en-IN" dirty="0" err="1"/>
                        <a:t>PyTorch</a:t>
                      </a:r>
                      <a:r>
                        <a:rPr lang="en-IN" dirty="0"/>
                        <a:t>, scikit-learn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027232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dirty="0"/>
                        <a:t>Simulation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NumPy for Cellular Automata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5523458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Visualization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Matplotlib, OpenCV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2646474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dirty="0"/>
                        <a:t>Mapping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QGIS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2124780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/>
                        <a:t>Deployment (Optional)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 err="1"/>
                        <a:t>Streamlit</a:t>
                      </a:r>
                      <a:r>
                        <a:rPr lang="en-IN" dirty="0"/>
                        <a:t>, Flask, or Dash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4591709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2" title="Artboard eee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2"/>
          <p:cNvSpPr txBox="1"/>
          <p:nvPr/>
        </p:nvSpPr>
        <p:spPr>
          <a:xfrm>
            <a:off x="311700" y="863550"/>
            <a:ext cx="7569300" cy="257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Estimated implementation cost (optional):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3" title="Artboard eee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4" title="Artboard eee– 3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Google Shape;62;p14" title="Artboard eee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3370500" y="702175"/>
            <a:ext cx="2403000" cy="4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1018"/>
              <a:buNone/>
            </a:pPr>
            <a:r>
              <a:rPr lang="en-GB" sz="205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Team Members</a:t>
            </a:r>
            <a:endParaRPr sz="205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  <p:graphicFrame>
        <p:nvGraphicFramePr>
          <p:cNvPr id="64" name="Google Shape;64;p14"/>
          <p:cNvGraphicFramePr/>
          <p:nvPr>
            <p:extLst>
              <p:ext uri="{D42A27DB-BD31-4B8C-83A1-F6EECF244321}">
                <p14:modId xmlns:p14="http://schemas.microsoft.com/office/powerpoint/2010/main" val="3435864326"/>
              </p:ext>
            </p:extLst>
          </p:nvPr>
        </p:nvGraphicFramePr>
        <p:xfrm>
          <a:off x="952500" y="1329450"/>
          <a:ext cx="7239000" cy="3589950"/>
        </p:xfrm>
        <a:graphic>
          <a:graphicData uri="http://schemas.openxmlformats.org/drawingml/2006/table">
            <a:tbl>
              <a:tblPr>
                <a:noFill/>
                <a:tableStyleId>{5780A1A9-83D7-4614-AF2A-A865EB82643E}</a:tableStyleId>
              </a:tblPr>
              <a:tblGrid>
                <a:gridCol w="36195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6195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79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Team Leader: </a:t>
                      </a:r>
                      <a:endParaRPr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Name : </a:t>
                      </a:r>
                      <a:r>
                        <a:rPr lang="en-GB" dirty="0" err="1"/>
                        <a:t>Rashvandh.A</a:t>
                      </a:r>
                      <a:endParaRPr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dirty="0"/>
                        <a:t>College : KPR College Arts Science and Research</a:t>
                      </a:r>
                      <a:endParaRPr dirty="0"/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Team Member-1: 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Name : </a:t>
                      </a:r>
                      <a:r>
                        <a:rPr lang="en-GB" dirty="0" err="1">
                          <a:solidFill>
                            <a:schemeClr val="dk1"/>
                          </a:solidFill>
                        </a:rPr>
                        <a:t>Vishal.P.V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College : </a:t>
                      </a:r>
                      <a:r>
                        <a:rPr lang="en-GB" dirty="0"/>
                        <a:t>KPR College Arts Science and Research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949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Team Member-2: 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Name : </a:t>
                      </a:r>
                      <a:r>
                        <a:rPr lang="en-GB" dirty="0" err="1">
                          <a:solidFill>
                            <a:schemeClr val="dk1"/>
                          </a:solidFill>
                        </a:rPr>
                        <a:t>MeghaPriyaDharshini</a:t>
                      </a: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 M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College : </a:t>
                      </a:r>
                      <a:r>
                        <a:rPr lang="en-GB" dirty="0"/>
                        <a:t>KPR College Arts Science and Research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Team Member-3: 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Name : Kaviya S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GB" dirty="0">
                          <a:solidFill>
                            <a:schemeClr val="dk1"/>
                          </a:solidFill>
                        </a:rPr>
                        <a:t>College : </a:t>
                      </a:r>
                      <a:r>
                        <a:rPr lang="en-GB" dirty="0"/>
                        <a:t>KPR College Arts Science and Research</a:t>
                      </a:r>
                      <a:endParaRPr dirty="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endParaRPr dirty="0">
                        <a:solidFill>
                          <a:schemeClr val="dk1"/>
                        </a:solidFill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5" title="Artboard eee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3C2F7D6-130A-034E-A506-A2186DE51454}"/>
              </a:ext>
            </a:extLst>
          </p:cNvPr>
          <p:cNvSpPr txBox="1"/>
          <p:nvPr/>
        </p:nvSpPr>
        <p:spPr>
          <a:xfrm>
            <a:off x="763149" y="1336452"/>
            <a:ext cx="8140220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Forest fires in India, especially in hilly and densely forested regions like </a:t>
            </a:r>
            <a:r>
              <a:rPr lang="en-US" b="1" dirty="0"/>
              <a:t>Uttarakhand</a:t>
            </a:r>
            <a:r>
              <a:rPr lang="en-US" dirty="0"/>
              <a:t>, pose a severe threat to biodiversity, air quality, and public safety. Despite the availability of satellite imagery and meteorological data, </a:t>
            </a:r>
            <a:r>
              <a:rPr lang="en-US" b="1" dirty="0"/>
              <a:t>existing systems offer static or delayed information</a:t>
            </a:r>
            <a:r>
              <a:rPr lang="en-US" dirty="0"/>
              <a:t>, lacking the ability to </a:t>
            </a:r>
            <a:r>
              <a:rPr lang="en-US" b="1" dirty="0"/>
              <a:t>forecast fires dynamically</a:t>
            </a:r>
            <a:r>
              <a:rPr lang="en-US" dirty="0"/>
              <a:t> or </a:t>
            </a:r>
            <a:r>
              <a:rPr lang="en-US" b="1" dirty="0"/>
              <a:t>simulate their spread</a:t>
            </a:r>
            <a:r>
              <a:rPr lang="en-US" dirty="0"/>
              <a:t> in real time.</a:t>
            </a:r>
          </a:p>
          <a:p>
            <a:pPr>
              <a:buNone/>
            </a:pPr>
            <a:endParaRPr lang="en-US" dirty="0"/>
          </a:p>
          <a:p>
            <a:pPr>
              <a:lnSpc>
                <a:spcPct val="150000"/>
              </a:lnSpc>
              <a:buNone/>
            </a:pPr>
            <a:r>
              <a:rPr lang="en-US" dirty="0"/>
              <a:t>	This project introduces a </a:t>
            </a:r>
            <a:r>
              <a:rPr lang="en-US" b="1" dirty="0"/>
              <a:t>proactive AI/ML-based solution</a:t>
            </a:r>
            <a:r>
              <a:rPr lang="en-US" dirty="0"/>
              <a:t> that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Predicts </a:t>
            </a:r>
            <a:r>
              <a:rPr lang="en-US" b="1" dirty="0"/>
              <a:t>forest fire probability</a:t>
            </a:r>
            <a:r>
              <a:rPr lang="en-US" dirty="0"/>
              <a:t> for the </a:t>
            </a:r>
            <a:r>
              <a:rPr lang="en-US" b="1" dirty="0"/>
              <a:t>next day</a:t>
            </a:r>
            <a:r>
              <a:rPr lang="en-US" dirty="0"/>
              <a:t> using a U-NET deep learning model trained on terrain, weather, and vegetation data.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Simulates the </a:t>
            </a:r>
            <a:r>
              <a:rPr lang="en-US" b="1" dirty="0"/>
              <a:t>spread of fire over time (1–12 hours)</a:t>
            </a:r>
            <a:r>
              <a:rPr lang="en-US" dirty="0"/>
              <a:t> using </a:t>
            </a:r>
            <a:r>
              <a:rPr lang="en-US" b="1" dirty="0"/>
              <a:t>Cellular Automata</a:t>
            </a:r>
            <a:r>
              <a:rPr lang="en-US" dirty="0"/>
              <a:t>, factoring in wind, slope, and fuel density.</a:t>
            </a:r>
          </a:p>
          <a:p>
            <a:endParaRPr lang="en-IN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955C37E-3D2D-BA7A-2321-6A6D13F95842}"/>
              </a:ext>
            </a:extLst>
          </p:cNvPr>
          <p:cNvSpPr txBox="1"/>
          <p:nvPr/>
        </p:nvSpPr>
        <p:spPr>
          <a:xfrm>
            <a:off x="3966465" y="742000"/>
            <a:ext cx="15950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Idealogy</a:t>
            </a:r>
            <a:endParaRPr lang="en-IN" sz="2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6" title="Artboard eee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6"/>
          <p:cNvSpPr txBox="1"/>
          <p:nvPr/>
        </p:nvSpPr>
        <p:spPr>
          <a:xfrm>
            <a:off x="0" y="496692"/>
            <a:ext cx="9207911" cy="46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25000" lnSpcReduction="20000"/>
          </a:bodyPr>
          <a:lstStyle/>
          <a:p>
            <a:pPr marL="126207" lvl="0" algn="ctr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ct val="100000"/>
            </a:pPr>
            <a:r>
              <a:rPr lang="en-US" sz="6450" b="1" dirty="0">
                <a:solidFill>
                  <a:schemeClr val="tx1"/>
                </a:solidFill>
                <a:latin typeface="Times New Roman" panose="02020603050405020304" pitchFamily="18" charset="0"/>
                <a:ea typeface="Google Sans"/>
                <a:cs typeface="Times New Roman" panose="02020603050405020304" pitchFamily="18" charset="0"/>
                <a:sym typeface="Google Sans"/>
              </a:rPr>
              <a:t>How different is it from any of the other existing ideas?</a:t>
            </a: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SzPct val="61666"/>
              <a:buNone/>
            </a:pPr>
            <a:endParaRPr lang="en-US" sz="1650" dirty="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F568307E-8DBF-7146-4FBC-D4007747A1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6604290"/>
              </p:ext>
            </p:extLst>
          </p:nvPr>
        </p:nvGraphicFramePr>
        <p:xfrm>
          <a:off x="715578" y="1263971"/>
          <a:ext cx="7712844" cy="1524000"/>
        </p:xfrm>
        <a:graphic>
          <a:graphicData uri="http://schemas.openxmlformats.org/drawingml/2006/table">
            <a:tbl>
              <a:tblPr/>
              <a:tblGrid>
                <a:gridCol w="3856422">
                  <a:extLst>
                    <a:ext uri="{9D8B030D-6E8A-4147-A177-3AD203B41FA5}">
                      <a16:colId xmlns:a16="http://schemas.microsoft.com/office/drawing/2014/main" val="1143954411"/>
                    </a:ext>
                  </a:extLst>
                </a:gridCol>
                <a:gridCol w="3856422">
                  <a:extLst>
                    <a:ext uri="{9D8B030D-6E8A-4147-A177-3AD203B41FA5}">
                      <a16:colId xmlns:a16="http://schemas.microsoft.com/office/drawing/2014/main" val="174748922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IN" b="1" dirty="0"/>
                        <a:t>Existing Tools: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b="1" dirty="0"/>
                        <a:t>Our Solution: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5165876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dirty="0"/>
                        <a:t>Static fire risk zones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Dynamic daily risk prediction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74764638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dirty="0"/>
                        <a:t>Manual response planning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Automated spread simulation (hourly)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1371942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dirty="0"/>
                        <a:t>No terrain-specific tuning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fr-FR" dirty="0"/>
                        <a:t>Uses </a:t>
                      </a:r>
                      <a:r>
                        <a:rPr lang="fr-FR" dirty="0" err="1"/>
                        <a:t>Indian</a:t>
                      </a:r>
                      <a:r>
                        <a:rPr lang="fr-FR" dirty="0"/>
                        <a:t> terrain (DEM, LULC, VIIRS data)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9404090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dirty="0"/>
                        <a:t>Alerts-only tools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Full-cycle prediction + simulation system</a:t>
                      </a:r>
                    </a:p>
                  </a:txBody>
                  <a:tcPr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12743905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23354262-04F8-860F-2440-3D1A41AFD1C5}"/>
              </a:ext>
            </a:extLst>
          </p:cNvPr>
          <p:cNvSpPr txBox="1"/>
          <p:nvPr/>
        </p:nvSpPr>
        <p:spPr>
          <a:xfrm>
            <a:off x="1574470" y="2859024"/>
            <a:ext cx="5687291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en-US" altLang="en-US" sz="16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🎯 Provides </a:t>
            </a:r>
            <a:r>
              <a:rPr lang="en-US" altLang="en-US" b="1" dirty="0">
                <a:solidFill>
                  <a:schemeClr val="tx1"/>
                </a:solidFill>
                <a:latin typeface="Arial" panose="020B0604020202020204" pitchFamily="34" charset="0"/>
              </a:rPr>
              <a:t>fire probability maps (30m resolution)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using real-time geospatial data and AI.</a:t>
            </a: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🔁 </a:t>
            </a:r>
            <a:r>
              <a:rPr lang="en-US" altLang="en-US" b="1" dirty="0">
                <a:solidFill>
                  <a:schemeClr val="tx1"/>
                </a:solidFill>
                <a:latin typeface="Arial" panose="020B0604020202020204" pitchFamily="34" charset="0"/>
              </a:rPr>
              <a:t>Simulates fire spread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 for 1, 2, 3, 6, and 12 hours based on identified high-risk zones.</a:t>
            </a: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📦 Outputs raster maps and animations for </a:t>
            </a:r>
            <a:r>
              <a:rPr lang="en-US" altLang="en-US" b="1" dirty="0">
                <a:solidFill>
                  <a:schemeClr val="tx1"/>
                </a:solidFill>
                <a:latin typeface="Arial" panose="020B0604020202020204" pitchFamily="34" charset="0"/>
              </a:rPr>
              <a:t>GIS dashboards</a:t>
            </a:r>
            <a:r>
              <a:rPr lang="en-US" altLang="en-US" dirty="0">
                <a:solidFill>
                  <a:schemeClr val="tx1"/>
                </a:solidFill>
                <a:latin typeface="Arial" panose="020B0604020202020204" pitchFamily="34" charset="0"/>
              </a:rPr>
              <a:t>, helping agencies </a:t>
            </a:r>
            <a:r>
              <a:rPr lang="en-US" altLang="en-US" b="1" dirty="0">
                <a:solidFill>
                  <a:schemeClr val="tx1"/>
                </a:solidFill>
                <a:latin typeface="Arial" panose="020B0604020202020204" pitchFamily="34" charset="0"/>
              </a:rPr>
              <a:t>prioritize containment, evacuation, and resource deployment.</a:t>
            </a:r>
            <a:endParaRPr lang="en-US" altLang="en-US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B5C62F2-01E7-F45E-43B4-06C80A4684F2}"/>
              </a:ext>
            </a:extLst>
          </p:cNvPr>
          <p:cNvSpPr txBox="1"/>
          <p:nvPr/>
        </p:nvSpPr>
        <p:spPr>
          <a:xfrm>
            <a:off x="-1" y="2859024"/>
            <a:ext cx="914400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sz="1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It Solves the Problem: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75;p16" title="Artboard eee– 2.png">
            <a:extLst>
              <a:ext uri="{FF2B5EF4-FFF2-40B4-BE49-F238E27FC236}">
                <a16:creationId xmlns:a16="http://schemas.microsoft.com/office/drawing/2014/main" id="{927719FA-1DD5-08E6-A9CB-B9C3DD90BACC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C2D81B2-CE1F-A6C0-0C5E-A064E76953CE}"/>
              </a:ext>
            </a:extLst>
          </p:cNvPr>
          <p:cNvSpPr txBox="1"/>
          <p:nvPr/>
        </p:nvSpPr>
        <p:spPr>
          <a:xfrm>
            <a:off x="941901" y="1694587"/>
            <a:ext cx="7817088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Next-day fire risk forecasting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using U-NET / LSTM models.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Hourly fire spread prediction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with wind-aware Cellular Automata.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Utilizes open-source </a:t>
            </a:r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Indian datasets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(Bhuvan, </a:t>
            </a:r>
            <a:r>
              <a:rPr lang="en-IN" sz="1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Bhoonidhi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IMD, VIIRS).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Produces outputs compatible with </a:t>
            </a:r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GIS platforms 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</a:t>
            </a:r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real-world integration.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Offers a </a:t>
            </a:r>
            <a:r>
              <a:rPr lang="en-IN" sz="1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scalable, data-driven decision support system</a:t>
            </a:r>
            <a:r>
              <a:rPr lang="en-IN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for forest management teams.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E745F4-FA7A-0240-BCDC-8FD2D51F32CD}"/>
              </a:ext>
            </a:extLst>
          </p:cNvPr>
          <p:cNvSpPr txBox="1"/>
          <p:nvPr/>
        </p:nvSpPr>
        <p:spPr>
          <a:xfrm>
            <a:off x="2760389" y="904891"/>
            <a:ext cx="4572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Unique Selling Proposition (USP)</a:t>
            </a:r>
          </a:p>
        </p:txBody>
      </p:sp>
    </p:spTree>
    <p:extLst>
      <p:ext uri="{BB962C8B-B14F-4D97-AF65-F5344CB8AC3E}">
        <p14:creationId xmlns:p14="http://schemas.microsoft.com/office/powerpoint/2010/main" val="33888088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7" title="Artboard eee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60BB47D-D382-1B83-1775-5C36BD056109}"/>
              </a:ext>
            </a:extLst>
          </p:cNvPr>
          <p:cNvSpPr txBox="1"/>
          <p:nvPr/>
        </p:nvSpPr>
        <p:spPr>
          <a:xfrm>
            <a:off x="2588508" y="657386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List of Features Offered by the Solution</a:t>
            </a:r>
            <a:endParaRPr lang="en-IN" sz="1800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7B314E33-3AEC-0651-EA30-BBB367828D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8036" y="1026718"/>
            <a:ext cx="7322128" cy="39703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Daily Fire Probability Map Generation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Predicts fire/no-fire zones using ML models at 30m resolution.</a:t>
            </a:r>
          </a:p>
          <a:p>
            <a:pPr marL="285750" marR="0" lvl="0" indent="-2857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Categorizes areas into high, moderate, and low risk.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 startAt="2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AI/ML-Based Prediction Models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Trained using real-time weather, terrain, and vegetation datasets.</a:t>
            </a:r>
          </a:p>
          <a:p>
            <a:pPr marL="171450" marR="0" lvl="0" indent="-17145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  Implements U-NET or LSTM for accurate spatial/temporal predictions.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 startAt="3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Time-Based Fire Spread Simulation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Simulates fire spread at 1, 2, 3, 6, and 12-hour intervals.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Based on slope, wind direction, and fuel (LULC) availability.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 startAt="4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GIS-Compatible Outputs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Raster files (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GeoTIFF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) that can be directly integrated into QGIS/ArcGIS dashboards.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 startAt="5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Animated Visualizations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Provides .GIF/.MP4 animations to visualize fire spread progression over time.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 startAt="6"/>
              <a:tabLst/>
            </a:pP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Early Warning Decision Support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Helps forest departments and emergency responders act in advance.</a:t>
            </a:r>
          </a:p>
          <a:p>
            <a:pPr marL="228600" marR="0" lvl="0" indent="-22860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+mj-lt"/>
              <a:buAutoNum type="arabicPeriod" startAt="7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Modular &amp; Scalable Design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Can be extended to other Indian regions by changing input parameters and datasets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8" title="Artboard eee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8"/>
          <p:cNvSpPr txBox="1"/>
          <p:nvPr/>
        </p:nvSpPr>
        <p:spPr>
          <a:xfrm>
            <a:off x="311700" y="863550"/>
            <a:ext cx="7569300" cy="257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Process flow diagram or Use-case diagram</a:t>
            </a:r>
            <a:endParaRPr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600" dirty="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Add a flow diagram or a use case diagram or an architecture diagram.</a:t>
            </a:r>
            <a:endParaRPr sz="1600" dirty="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19" title="Artboard eee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9"/>
          <p:cNvSpPr txBox="1"/>
          <p:nvPr/>
        </p:nvSpPr>
        <p:spPr>
          <a:xfrm>
            <a:off x="311700" y="863550"/>
            <a:ext cx="7569300" cy="257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600" dirty="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Wireframes/Mock diagrams of the proposed solution (optional)</a:t>
            </a:r>
            <a:endParaRPr sz="1600" dirty="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0" title="Artboard eee– 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0"/>
          <p:cNvSpPr txBox="1"/>
          <p:nvPr/>
        </p:nvSpPr>
        <p:spPr>
          <a:xfrm>
            <a:off x="311700" y="863550"/>
            <a:ext cx="7569300" cy="257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Architecture diagram of the proposed solution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</TotalTime>
  <Words>660</Words>
  <Application>Microsoft Office PowerPoint</Application>
  <PresentationFormat>On-screen Show (16:9)</PresentationFormat>
  <Paragraphs>86</Paragraphs>
  <Slides>13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Google Sans Medium</vt:lpstr>
      <vt:lpstr>Arial</vt:lpstr>
      <vt:lpstr>Google Sans</vt:lpstr>
      <vt:lpstr>Times New Roman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RASHVANDH</dc:creator>
  <cp:lastModifiedBy>kasthuriselva19@gmail.com</cp:lastModifiedBy>
  <cp:revision>5</cp:revision>
  <dcterms:modified xsi:type="dcterms:W3CDTF">2025-07-03T06:14:18Z</dcterms:modified>
</cp:coreProperties>
</file>